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10440000" cx="7560000"/>
  <p:notesSz cx="6858000" cy="9144000"/>
  <p:embeddedFontLst>
    <p:embeddedFont>
      <p:font typeface="Roboto Black"/>
      <p:bold r:id="rId13"/>
      <p:boldItalic r:id="rId14"/>
    </p:embeddedFont>
    <p:embeddedFont>
      <p:font typeface="Roboto"/>
      <p:regular r:id="rId15"/>
      <p:bold r:id="rId16"/>
      <p:italic r:id="rId17"/>
      <p:boldItalic r:id="rId18"/>
    </p:embeddedFont>
    <p:embeddedFont>
      <p:font typeface="Poppi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11" Type="http://schemas.openxmlformats.org/officeDocument/2006/relationships/slide" Target="slides/slide6.xml"/><Relationship Id="rId22" Type="http://schemas.openxmlformats.org/officeDocument/2006/relationships/font" Target="fonts/Poppins-boldItalic.fntdata"/><Relationship Id="rId10" Type="http://schemas.openxmlformats.org/officeDocument/2006/relationships/slide" Target="slides/slide5.xml"/><Relationship Id="rId21" Type="http://schemas.openxmlformats.org/officeDocument/2006/relationships/font" Target="fonts/Poppins-italic.fntdata"/><Relationship Id="rId13" Type="http://schemas.openxmlformats.org/officeDocument/2006/relationships/font" Target="fonts/RobotoBlack-bold.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Black-boldItalic.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Poppins-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64fb336a54_0_24: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64fb336a5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64fb336a54_0_17: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64fb336a5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a5a745f36_0_2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7a5a745f3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d2c4f4074f_0_7: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d2c4f4074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2c4f4074f_0_4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d2c4f4074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a5a745f36_0_6: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7a5a745f3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4fb336a54_0_20: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64fb336a5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914" y="-55775"/>
            <a:ext cx="5370300" cy="10523700"/>
          </a:xfrm>
          <a:prstGeom prst="rect">
            <a:avLst/>
          </a:prstGeom>
          <a:solidFill>
            <a:srgbClr val="80298D"/>
          </a:solidFill>
          <a:ln>
            <a:noFill/>
          </a:ln>
        </p:spPr>
        <p:txBody>
          <a:bodyPr anchorCtr="0" anchor="ctr" bIns="39025" lIns="39025" spcFirstLastPara="1" rIns="39025" wrap="square" tIns="39025">
            <a:noAutofit/>
          </a:bodyPr>
          <a:lstStyle/>
          <a:p>
            <a:pPr indent="0" lvl="0" marL="0" rtl="0" algn="ctr">
              <a:spcBef>
                <a:spcPts val="0"/>
              </a:spcBef>
              <a:spcAft>
                <a:spcPts val="0"/>
              </a:spcAft>
              <a:buNone/>
            </a:pPr>
            <a:r>
              <a:t/>
            </a:r>
            <a:endParaRPr sz="597"/>
          </a:p>
        </p:txBody>
      </p:sp>
      <p:sp>
        <p:nvSpPr>
          <p:cNvPr id="11" name="Google Shape;11;p2"/>
          <p:cNvSpPr/>
          <p:nvPr/>
        </p:nvSpPr>
        <p:spPr>
          <a:xfrm flipH="1" rot="10800000">
            <a:off x="5208400" y="-55775"/>
            <a:ext cx="2384400" cy="10523700"/>
          </a:xfrm>
          <a:prstGeom prst="rect">
            <a:avLst/>
          </a:prstGeom>
          <a:solidFill>
            <a:srgbClr val="FAB633"/>
          </a:solidFill>
          <a:ln>
            <a:noFill/>
          </a:ln>
        </p:spPr>
        <p:txBody>
          <a:bodyPr anchorCtr="0" anchor="ctr" bIns="39025" lIns="39025" spcFirstLastPara="1" rIns="39025" wrap="square" tIns="39025">
            <a:noAutofit/>
          </a:bodyPr>
          <a:lstStyle/>
          <a:p>
            <a:pPr indent="0" lvl="0" marL="0" rtl="0" algn="ctr">
              <a:spcBef>
                <a:spcPts val="0"/>
              </a:spcBef>
              <a:spcAft>
                <a:spcPts val="0"/>
              </a:spcAft>
              <a:buNone/>
            </a:pPr>
            <a:r>
              <a:t/>
            </a:r>
            <a:endParaRPr sz="597"/>
          </a:p>
        </p:txBody>
      </p:sp>
      <p:pic>
        <p:nvPicPr>
          <p:cNvPr id="12" name="Google Shape;12;p2" title="AdobeStock_528812603.jpeg"/>
          <p:cNvPicPr preferRelativeResize="0"/>
          <p:nvPr/>
        </p:nvPicPr>
        <p:blipFill rotWithShape="1">
          <a:blip r:embed="rId2">
            <a:alphaModFix/>
          </a:blip>
          <a:srcRect b="0" l="0" r="12839" t="0"/>
          <a:stretch/>
        </p:blipFill>
        <p:spPr>
          <a:xfrm>
            <a:off x="1003300" y="3195925"/>
            <a:ext cx="6589500" cy="5038800"/>
          </a:xfrm>
          <a:prstGeom prst="rect">
            <a:avLst/>
          </a:prstGeom>
          <a:noFill/>
          <a:ln>
            <a:noFill/>
          </a:ln>
        </p:spPr>
      </p:pic>
      <p:pic>
        <p:nvPicPr>
          <p:cNvPr id="13" name="Google Shape;13;p2"/>
          <p:cNvPicPr preferRelativeResize="0"/>
          <p:nvPr/>
        </p:nvPicPr>
        <p:blipFill>
          <a:blip r:embed="rId3">
            <a:alphaModFix/>
          </a:blip>
          <a:stretch>
            <a:fillRect/>
          </a:stretch>
        </p:blipFill>
        <p:spPr>
          <a:xfrm rot="1557600">
            <a:off x="3726906" y="3509425"/>
            <a:ext cx="3619717" cy="4206589"/>
          </a:xfrm>
          <a:prstGeom prst="rect">
            <a:avLst/>
          </a:prstGeom>
          <a:noFill/>
          <a:ln>
            <a:noFill/>
          </a:ln>
        </p:spPr>
      </p:pic>
      <p:pic>
        <p:nvPicPr>
          <p:cNvPr id="14" name="Google Shape;14;p2"/>
          <p:cNvPicPr preferRelativeResize="0"/>
          <p:nvPr/>
        </p:nvPicPr>
        <p:blipFill>
          <a:blip r:embed="rId4">
            <a:alphaModFix/>
          </a:blip>
          <a:stretch>
            <a:fillRect/>
          </a:stretch>
        </p:blipFill>
        <p:spPr>
          <a:xfrm>
            <a:off x="482699" y="8961687"/>
            <a:ext cx="1980776" cy="7870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57705" y="2245153"/>
            <a:ext cx="7044600" cy="3985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257705" y="6398217"/>
            <a:ext cx="7044600" cy="2640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38271" y="10006975"/>
            <a:ext cx="7620900" cy="460800"/>
          </a:xfrm>
          <a:prstGeom prst="rect">
            <a:avLst/>
          </a:prstGeom>
          <a:solidFill>
            <a:srgbClr val="80298D"/>
          </a:solidFill>
          <a:ln>
            <a:noFill/>
          </a:ln>
        </p:spPr>
        <p:txBody>
          <a:bodyPr anchorCtr="0" anchor="ctr" bIns="45625" lIns="45625" spcFirstLastPara="1" rIns="45625" wrap="square" tIns="45625">
            <a:noAutofit/>
          </a:bodyPr>
          <a:lstStyle/>
          <a:p>
            <a:pPr indent="0" lvl="0" marL="0" rtl="0" algn="ctr">
              <a:spcBef>
                <a:spcPts val="0"/>
              </a:spcBef>
              <a:spcAft>
                <a:spcPts val="0"/>
              </a:spcAft>
              <a:buNone/>
            </a:pPr>
            <a:r>
              <a:t/>
            </a:r>
            <a:endParaRPr sz="698"/>
          </a:p>
        </p:txBody>
      </p:sp>
      <p:sp>
        <p:nvSpPr>
          <p:cNvPr id="17" name="Google Shape;17;p3"/>
          <p:cNvSpPr/>
          <p:nvPr/>
        </p:nvSpPr>
        <p:spPr>
          <a:xfrm>
            <a:off x="-33056" y="10006977"/>
            <a:ext cx="7620900" cy="108300"/>
          </a:xfrm>
          <a:prstGeom prst="rect">
            <a:avLst/>
          </a:prstGeom>
          <a:solidFill>
            <a:srgbClr val="FAB633"/>
          </a:solidFill>
          <a:ln>
            <a:noFill/>
          </a:ln>
        </p:spPr>
        <p:txBody>
          <a:bodyPr anchorCtr="0" anchor="ctr" bIns="45625" lIns="45625" spcFirstLastPara="1" rIns="45625" wrap="square" tIns="45625">
            <a:noAutofit/>
          </a:bodyPr>
          <a:lstStyle/>
          <a:p>
            <a:pPr indent="0" lvl="0" marL="0" rtl="0" algn="ctr">
              <a:spcBef>
                <a:spcPts val="0"/>
              </a:spcBef>
              <a:spcAft>
                <a:spcPts val="0"/>
              </a:spcAft>
              <a:buNone/>
            </a:pPr>
            <a:r>
              <a:t/>
            </a:r>
            <a:endParaRPr sz="698"/>
          </a:p>
        </p:txBody>
      </p:sp>
      <p:pic>
        <p:nvPicPr>
          <p:cNvPr id="18" name="Google Shape;18;p3"/>
          <p:cNvPicPr preferRelativeResize="0"/>
          <p:nvPr/>
        </p:nvPicPr>
        <p:blipFill>
          <a:blip r:embed="rId2">
            <a:alphaModFix/>
          </a:blip>
          <a:stretch>
            <a:fillRect/>
          </a:stretch>
        </p:blipFill>
        <p:spPr>
          <a:xfrm>
            <a:off x="387298" y="373825"/>
            <a:ext cx="1790026" cy="709150"/>
          </a:xfrm>
          <a:prstGeom prst="rect">
            <a:avLst/>
          </a:prstGeom>
          <a:noFill/>
          <a:ln>
            <a:noFill/>
          </a:ln>
        </p:spPr>
      </p:pic>
      <p:pic>
        <p:nvPicPr>
          <p:cNvPr id="19" name="Google Shape;19;p3"/>
          <p:cNvPicPr preferRelativeResize="0"/>
          <p:nvPr/>
        </p:nvPicPr>
        <p:blipFill>
          <a:blip r:embed="rId3">
            <a:alphaModFix/>
          </a:blip>
          <a:stretch>
            <a:fillRect/>
          </a:stretch>
        </p:blipFill>
        <p:spPr>
          <a:xfrm>
            <a:off x="6628181" y="9129472"/>
            <a:ext cx="613143" cy="7091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rot="-5400000">
            <a:off x="1485600" y="4381800"/>
            <a:ext cx="4572600" cy="7620000"/>
          </a:xfrm>
          <a:prstGeom prst="rect">
            <a:avLst/>
          </a:prstGeom>
          <a:solidFill>
            <a:srgbClr val="80298D"/>
          </a:solidFill>
          <a:ln>
            <a:noFill/>
          </a:ln>
        </p:spPr>
        <p:txBody>
          <a:bodyPr anchorCtr="0" anchor="ctr" bIns="39025" lIns="39025" spcFirstLastPara="1" rIns="39025" wrap="square" tIns="39025">
            <a:noAutofit/>
          </a:bodyPr>
          <a:lstStyle/>
          <a:p>
            <a:pPr indent="0" lvl="0" marL="0" rtl="0" algn="ctr">
              <a:spcBef>
                <a:spcPts val="0"/>
              </a:spcBef>
              <a:spcAft>
                <a:spcPts val="0"/>
              </a:spcAft>
              <a:buNone/>
            </a:pPr>
            <a:r>
              <a:t/>
            </a:r>
            <a:endParaRPr sz="597"/>
          </a:p>
        </p:txBody>
      </p:sp>
      <p:sp>
        <p:nvSpPr>
          <p:cNvPr id="22" name="Google Shape;22;p4"/>
          <p:cNvSpPr/>
          <p:nvPr/>
        </p:nvSpPr>
        <p:spPr>
          <a:xfrm flipH="1" rot="5400000">
            <a:off x="819150" y="-857263"/>
            <a:ext cx="5905500" cy="7620000"/>
          </a:xfrm>
          <a:prstGeom prst="rect">
            <a:avLst/>
          </a:prstGeom>
          <a:solidFill>
            <a:srgbClr val="FAB633"/>
          </a:solidFill>
          <a:ln>
            <a:noFill/>
          </a:ln>
        </p:spPr>
        <p:txBody>
          <a:bodyPr anchorCtr="0" anchor="ctr" bIns="39025" lIns="39025" spcFirstLastPara="1" rIns="39025" wrap="square" tIns="39025">
            <a:noAutofit/>
          </a:bodyPr>
          <a:lstStyle/>
          <a:p>
            <a:pPr indent="0" lvl="0" marL="0" rtl="0" algn="ctr">
              <a:spcBef>
                <a:spcPts val="0"/>
              </a:spcBef>
              <a:spcAft>
                <a:spcPts val="0"/>
              </a:spcAft>
              <a:buNone/>
            </a:pPr>
            <a:r>
              <a:t/>
            </a:r>
            <a:endParaRPr sz="597"/>
          </a:p>
        </p:txBody>
      </p:sp>
      <p:sp>
        <p:nvSpPr>
          <p:cNvPr id="23" name="Google Shape;23;p4"/>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rot="-5400000">
            <a:off x="-686100" y="2210100"/>
            <a:ext cx="8916000" cy="7620000"/>
          </a:xfrm>
          <a:prstGeom prst="rect">
            <a:avLst/>
          </a:prstGeom>
          <a:solidFill>
            <a:srgbClr val="80298D"/>
          </a:solidFill>
          <a:ln>
            <a:noFill/>
          </a:ln>
        </p:spPr>
        <p:txBody>
          <a:bodyPr anchorCtr="0" anchor="ctr" bIns="39025" lIns="39025" spcFirstLastPara="1" rIns="39025" wrap="square" tIns="39025">
            <a:noAutofit/>
          </a:bodyPr>
          <a:lstStyle/>
          <a:p>
            <a:pPr indent="0" lvl="0" marL="0" rtl="0" algn="ctr">
              <a:spcBef>
                <a:spcPts val="0"/>
              </a:spcBef>
              <a:spcAft>
                <a:spcPts val="0"/>
              </a:spcAft>
              <a:buNone/>
            </a:pPr>
            <a:r>
              <a:t/>
            </a:r>
            <a:endParaRPr sz="597"/>
          </a:p>
        </p:txBody>
      </p:sp>
      <p:sp>
        <p:nvSpPr>
          <p:cNvPr id="26" name="Google Shape;26;p5"/>
          <p:cNvSpPr/>
          <p:nvPr/>
        </p:nvSpPr>
        <p:spPr>
          <a:xfrm flipH="1" rot="5400000">
            <a:off x="2990850" y="-3028945"/>
            <a:ext cx="1562100" cy="7620000"/>
          </a:xfrm>
          <a:prstGeom prst="rect">
            <a:avLst/>
          </a:prstGeom>
          <a:solidFill>
            <a:srgbClr val="FAB633"/>
          </a:solidFill>
          <a:ln>
            <a:noFill/>
          </a:ln>
        </p:spPr>
        <p:txBody>
          <a:bodyPr anchorCtr="0" anchor="ctr" bIns="39025" lIns="39025" spcFirstLastPara="1" rIns="39025" wrap="square" tIns="39025">
            <a:noAutofit/>
          </a:bodyPr>
          <a:lstStyle/>
          <a:p>
            <a:pPr indent="0" lvl="0" marL="0" rtl="0" algn="ctr">
              <a:spcBef>
                <a:spcPts val="0"/>
              </a:spcBef>
              <a:spcAft>
                <a:spcPts val="0"/>
              </a:spcAft>
              <a:buNone/>
            </a:pPr>
            <a:r>
              <a:t/>
            </a:r>
            <a:endParaRPr sz="597"/>
          </a:p>
        </p:txBody>
      </p:sp>
      <p:sp>
        <p:nvSpPr>
          <p:cNvPr id="27" name="Google Shape;27;p5"/>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28" name="Google Shape;28;p5"/>
          <p:cNvPicPr preferRelativeResize="0"/>
          <p:nvPr/>
        </p:nvPicPr>
        <p:blipFill>
          <a:blip r:embed="rId2">
            <a:alphaModFix/>
          </a:blip>
          <a:stretch>
            <a:fillRect/>
          </a:stretch>
        </p:blipFill>
        <p:spPr>
          <a:xfrm>
            <a:off x="2781512" y="3322962"/>
            <a:ext cx="1980776" cy="7870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57705" y="903288"/>
            <a:ext cx="7044600" cy="1162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57705" y="1127727"/>
            <a:ext cx="2321700" cy="15339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257705" y="2820535"/>
            <a:ext cx="2321700" cy="6453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05325" y="913690"/>
            <a:ext cx="5264700" cy="83034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780000" y="-254"/>
            <a:ext cx="3780000" cy="1044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19508" y="2503032"/>
            <a:ext cx="3344400" cy="3008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19508" y="5689531"/>
            <a:ext cx="3344400" cy="2506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083839" y="1469689"/>
            <a:ext cx="3172200" cy="75000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57705" y="8586994"/>
            <a:ext cx="4959600" cy="1228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7004788" y="9465147"/>
            <a:ext cx="453600" cy="798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nvSpPr>
        <p:spPr>
          <a:xfrm>
            <a:off x="838125" y="558996"/>
            <a:ext cx="4133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1100"/>
              <a:buFont typeface="Arial"/>
              <a:buNone/>
            </a:pPr>
            <a:r>
              <a:rPr lang="pt-BR" sz="3000">
                <a:solidFill>
                  <a:srgbClr val="000000"/>
                </a:solidFill>
              </a:rPr>
              <a:t>Elemento e cores:</a:t>
            </a:r>
            <a:endParaRPr sz="3000">
              <a:solidFill>
                <a:srgbClr val="000000"/>
              </a:solidFill>
            </a:endParaRPr>
          </a:p>
        </p:txBody>
      </p:sp>
      <p:sp>
        <p:nvSpPr>
          <p:cNvPr id="59" name="Google Shape;59;p13"/>
          <p:cNvSpPr/>
          <p:nvPr/>
        </p:nvSpPr>
        <p:spPr>
          <a:xfrm>
            <a:off x="1684362" y="1343946"/>
            <a:ext cx="653100" cy="646500"/>
          </a:xfrm>
          <a:prstGeom prst="rect">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p:nvPr/>
        </p:nvSpPr>
        <p:spPr>
          <a:xfrm>
            <a:off x="2337462" y="1343946"/>
            <a:ext cx="653100" cy="646500"/>
          </a:xfrm>
          <a:prstGeom prst="rect">
            <a:avLst/>
          </a:prstGeom>
          <a:solidFill>
            <a:srgbClr val="FAB63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744931" y="2548973"/>
            <a:ext cx="2531932" cy="1003076"/>
          </a:xfrm>
          <a:prstGeom prst="rect">
            <a:avLst/>
          </a:prstGeom>
          <a:noFill/>
          <a:ln>
            <a:noFill/>
          </a:ln>
        </p:spPr>
      </p:pic>
      <p:pic>
        <p:nvPicPr>
          <p:cNvPr id="62" name="Google Shape;62;p13"/>
          <p:cNvPicPr preferRelativeResize="0"/>
          <p:nvPr/>
        </p:nvPicPr>
        <p:blipFill>
          <a:blip r:embed="rId4">
            <a:alphaModFix/>
          </a:blip>
          <a:stretch>
            <a:fillRect/>
          </a:stretch>
        </p:blipFill>
        <p:spPr>
          <a:xfrm>
            <a:off x="600975" y="1357887"/>
            <a:ext cx="794572" cy="923399"/>
          </a:xfrm>
          <a:prstGeom prst="rect">
            <a:avLst/>
          </a:prstGeom>
          <a:noFill/>
          <a:ln>
            <a:noFill/>
          </a:ln>
        </p:spPr>
      </p:pic>
      <p:sp>
        <p:nvSpPr>
          <p:cNvPr id="63" name="Google Shape;63;p13"/>
          <p:cNvSpPr txBox="1"/>
          <p:nvPr/>
        </p:nvSpPr>
        <p:spPr>
          <a:xfrm>
            <a:off x="1162750" y="5115475"/>
            <a:ext cx="5442000" cy="434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pt-BR" sz="2100">
                <a:solidFill>
                  <a:srgbClr val="666666"/>
                </a:solidFill>
                <a:latin typeface="Poppins"/>
                <a:ea typeface="Poppins"/>
                <a:cs typeface="Poppins"/>
                <a:sym typeface="Poppins"/>
              </a:rPr>
              <a:t>Estrutura do Modelo de Projeto</a:t>
            </a:r>
            <a:endParaRPr b="1" sz="2100">
              <a:solidFill>
                <a:srgbClr val="666666"/>
              </a:solidFill>
              <a:latin typeface="Poppins"/>
              <a:ea typeface="Poppins"/>
              <a:cs typeface="Poppins"/>
              <a:sym typeface="Poppins"/>
            </a:endParaRPr>
          </a:p>
          <a:p>
            <a:pPr indent="0" lvl="0" marL="0" marR="0" rtl="0" algn="l">
              <a:lnSpc>
                <a:spcPct val="100000"/>
              </a:lnSpc>
              <a:spcBef>
                <a:spcPts val="1000"/>
              </a:spcBef>
              <a:spcAft>
                <a:spcPts val="0"/>
              </a:spcAft>
              <a:buNone/>
            </a:pPr>
            <a:r>
              <a:rPr lang="pt-BR" sz="2100">
                <a:solidFill>
                  <a:srgbClr val="666666"/>
                </a:solidFill>
                <a:latin typeface="Poppins"/>
                <a:ea typeface="Poppins"/>
                <a:cs typeface="Poppins"/>
                <a:sym typeface="Poppins"/>
              </a:rPr>
              <a:t>Este modelo deve ser editado em fonte Roboto, tamanho 12, com espaçamento simples. O projeto completo não deve ultrapassar 12 páginas (excluindo capa, anexos e referências).</a:t>
            </a:r>
            <a:endParaRPr sz="2100">
              <a:solidFill>
                <a:srgbClr val="666666"/>
              </a:solidFill>
              <a:latin typeface="Poppins"/>
              <a:ea typeface="Poppins"/>
              <a:cs typeface="Poppins"/>
              <a:sym typeface="Poppins"/>
            </a:endParaRPr>
          </a:p>
          <a:p>
            <a:pPr indent="0" lvl="0" marL="0" marR="0" rtl="0" algn="l">
              <a:lnSpc>
                <a:spcPct val="100000"/>
              </a:lnSpc>
              <a:spcBef>
                <a:spcPts val="1000"/>
              </a:spcBef>
              <a:spcAft>
                <a:spcPts val="0"/>
              </a:spcAft>
              <a:buNone/>
            </a:pPr>
            <a:r>
              <a:t/>
            </a:r>
            <a:endParaRPr sz="2100">
              <a:solidFill>
                <a:srgbClr val="666666"/>
              </a:solidFill>
              <a:latin typeface="Poppins"/>
              <a:ea typeface="Poppins"/>
              <a:cs typeface="Poppins"/>
              <a:sym typeface="Poppins"/>
            </a:endParaRPr>
          </a:p>
          <a:p>
            <a:pPr indent="0" lvl="0" marL="0" marR="0" rtl="0" algn="l">
              <a:lnSpc>
                <a:spcPct val="100000"/>
              </a:lnSpc>
              <a:spcBef>
                <a:spcPts val="1000"/>
              </a:spcBef>
              <a:spcAft>
                <a:spcPts val="0"/>
              </a:spcAft>
              <a:buClr>
                <a:schemeClr val="dk1"/>
              </a:buClr>
              <a:buSzPts val="1100"/>
              <a:buFont typeface="Arial"/>
              <a:buNone/>
            </a:pPr>
            <a:r>
              <a:rPr lang="pt-BR" sz="4800">
                <a:solidFill>
                  <a:srgbClr val="666666"/>
                </a:solidFill>
                <a:latin typeface="Poppins"/>
                <a:ea typeface="Poppins"/>
                <a:cs typeface="Poppins"/>
                <a:sym typeface="Poppins"/>
              </a:rPr>
              <a:t>⚠️</a:t>
            </a:r>
            <a:r>
              <a:rPr b="1" lang="pt-BR" sz="2100">
                <a:solidFill>
                  <a:srgbClr val="666666"/>
                </a:solidFill>
                <a:latin typeface="Poppins"/>
                <a:ea typeface="Poppins"/>
                <a:cs typeface="Poppins"/>
                <a:sym typeface="Poppins"/>
              </a:rPr>
              <a:t>Não esquecer de salvar o arquivo em PDF antes de anexar e enviar. </a:t>
            </a:r>
            <a:endParaRPr b="1" sz="2100">
              <a:solidFill>
                <a:srgbClr val="666666"/>
              </a:solidFill>
              <a:latin typeface="Poppins"/>
              <a:ea typeface="Poppins"/>
              <a:cs typeface="Poppins"/>
              <a:sym typeface="Poppins"/>
            </a:endParaRPr>
          </a:p>
          <a:p>
            <a:pPr indent="0" lvl="0" marL="0" marR="0" rtl="0" algn="l">
              <a:lnSpc>
                <a:spcPct val="115000"/>
              </a:lnSpc>
              <a:spcBef>
                <a:spcPts val="1000"/>
              </a:spcBef>
              <a:spcAft>
                <a:spcPts val="1000"/>
              </a:spcAft>
              <a:buNone/>
            </a:pPr>
            <a:r>
              <a:t/>
            </a:r>
            <a:endParaRPr sz="2100">
              <a:solidFill>
                <a:srgbClr val="666666"/>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814500" y="6592675"/>
            <a:ext cx="59310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lt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pt-BR" sz="1200">
                <a:solidFill>
                  <a:schemeClr val="lt1"/>
                </a:solidFill>
                <a:latin typeface="Roboto"/>
                <a:ea typeface="Roboto"/>
                <a:cs typeface="Roboto"/>
                <a:sym typeface="Roboto"/>
              </a:rPr>
              <a:t>Nome da Instituição: Nome completo da escola parceira.</a:t>
            </a:r>
            <a:endParaRPr sz="1200">
              <a:solidFill>
                <a:schemeClr val="lt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pt-BR" sz="1200">
                <a:solidFill>
                  <a:schemeClr val="lt1"/>
                </a:solidFill>
                <a:latin typeface="Roboto"/>
                <a:ea typeface="Roboto"/>
                <a:cs typeface="Roboto"/>
                <a:sym typeface="Roboto"/>
              </a:rPr>
              <a:t>Título do Projeto: Um nome criativo e direto que sintetize a prática.</a:t>
            </a:r>
            <a:endParaRPr sz="1200">
              <a:solidFill>
                <a:schemeClr val="lt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pt-BR" sz="1200">
                <a:solidFill>
                  <a:schemeClr val="lt1"/>
                </a:solidFill>
                <a:latin typeface="Roboto"/>
                <a:ea typeface="Roboto"/>
                <a:cs typeface="Roboto"/>
                <a:sym typeface="Roboto"/>
              </a:rPr>
              <a:t>Nome do Profissional: Nome do professor ou coordenador responsável.</a:t>
            </a:r>
            <a:endParaRPr sz="1200">
              <a:solidFill>
                <a:schemeClr val="lt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pt-BR" sz="1200">
                <a:solidFill>
                  <a:schemeClr val="lt1"/>
                </a:solidFill>
                <a:latin typeface="Roboto"/>
                <a:ea typeface="Roboto"/>
                <a:cs typeface="Roboto"/>
                <a:sym typeface="Roboto"/>
              </a:rPr>
              <a:t>Segmento e Turma: Indicar a categoria (Educação Infantil, Fundamental Anos Iniciais/Finais, Ensino Médio ou Gestão Escolar) e o grupo de alunos atendido.</a:t>
            </a:r>
            <a:endParaRPr sz="1200">
              <a:solidFill>
                <a:schemeClr val="lt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lt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lt1"/>
              </a:solidFill>
              <a:latin typeface="Roboto"/>
              <a:ea typeface="Roboto"/>
              <a:cs typeface="Roboto"/>
              <a:sym typeface="Roboto"/>
            </a:endParaRPr>
          </a:p>
          <a:p>
            <a:pPr indent="0" lvl="0" marL="0" rtl="0" algn="just">
              <a:lnSpc>
                <a:spcPct val="100000"/>
              </a:lnSpc>
              <a:spcBef>
                <a:spcPts val="0"/>
              </a:spcBef>
              <a:spcAft>
                <a:spcPts val="1100"/>
              </a:spcAft>
              <a:buNone/>
            </a:pPr>
            <a:r>
              <a:t/>
            </a:r>
            <a:endParaRPr sz="1200">
              <a:solidFill>
                <a:schemeClr val="lt1"/>
              </a:solidFill>
              <a:latin typeface="Roboto Black"/>
              <a:ea typeface="Roboto Black"/>
              <a:cs typeface="Roboto Black"/>
              <a:sym typeface="Roboto Black"/>
            </a:endParaRPr>
          </a:p>
        </p:txBody>
      </p:sp>
      <p:pic>
        <p:nvPicPr>
          <p:cNvPr id="69" name="Google Shape;69;p14" title="AdobeStock_374849718.jpeg"/>
          <p:cNvPicPr preferRelativeResize="0"/>
          <p:nvPr/>
        </p:nvPicPr>
        <p:blipFill rotWithShape="1">
          <a:blip r:embed="rId3">
            <a:alphaModFix/>
          </a:blip>
          <a:srcRect b="0" l="0" r="14574" t="0"/>
          <a:stretch/>
        </p:blipFill>
        <p:spPr>
          <a:xfrm>
            <a:off x="685800" y="1066800"/>
            <a:ext cx="6197601" cy="4835625"/>
          </a:xfrm>
          <a:prstGeom prst="rect">
            <a:avLst/>
          </a:prstGeom>
          <a:noFill/>
          <a:ln>
            <a:noFill/>
          </a:ln>
        </p:spPr>
      </p:pic>
      <p:sp>
        <p:nvSpPr>
          <p:cNvPr id="70" name="Google Shape;70;p14"/>
          <p:cNvSpPr/>
          <p:nvPr/>
        </p:nvSpPr>
        <p:spPr>
          <a:xfrm>
            <a:off x="901600" y="5556225"/>
            <a:ext cx="5704200" cy="673200"/>
          </a:xfrm>
          <a:prstGeom prst="roundRect">
            <a:avLst>
              <a:gd fmla="val 41503" name="adj"/>
            </a:avLst>
          </a:prstGeom>
          <a:solidFill>
            <a:srgbClr val="FAB6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4"/>
          <p:cNvSpPr txBox="1"/>
          <p:nvPr/>
        </p:nvSpPr>
        <p:spPr>
          <a:xfrm>
            <a:off x="1092100" y="5640025"/>
            <a:ext cx="5346600" cy="53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2250">
                <a:solidFill>
                  <a:schemeClr val="lt1"/>
                </a:solidFill>
                <a:latin typeface="Roboto Black"/>
                <a:ea typeface="Roboto Black"/>
                <a:cs typeface="Roboto Black"/>
                <a:sym typeface="Roboto Black"/>
              </a:rPr>
              <a:t>CAPA OBRIGATÓRIA</a:t>
            </a:r>
            <a:endParaRPr sz="2600">
              <a:solidFill>
                <a:schemeClr val="lt1"/>
              </a:solidFill>
              <a:latin typeface="Roboto Black"/>
              <a:ea typeface="Roboto Black"/>
              <a:cs typeface="Roboto Black"/>
              <a:sym typeface="Roboto Black"/>
            </a:endParaRPr>
          </a:p>
        </p:txBody>
      </p:sp>
      <p:pic>
        <p:nvPicPr>
          <p:cNvPr id="72" name="Google Shape;72;p14"/>
          <p:cNvPicPr preferRelativeResize="0"/>
          <p:nvPr/>
        </p:nvPicPr>
        <p:blipFill>
          <a:blip r:embed="rId4">
            <a:alphaModFix/>
          </a:blip>
          <a:stretch>
            <a:fillRect/>
          </a:stretch>
        </p:blipFill>
        <p:spPr>
          <a:xfrm>
            <a:off x="6335825" y="799992"/>
            <a:ext cx="640000" cy="74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nvSpPr>
        <p:spPr>
          <a:xfrm>
            <a:off x="691475" y="2552700"/>
            <a:ext cx="6039600" cy="17715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Clr>
                <a:schemeClr val="dk1"/>
              </a:buClr>
              <a:buSzPts val="1100"/>
              <a:buFont typeface="Arial"/>
              <a:buNone/>
            </a:pPr>
            <a:r>
              <a:rPr lang="pt-BR" sz="1200">
                <a:latin typeface="Roboto"/>
                <a:ea typeface="Roboto"/>
                <a:cs typeface="Roboto"/>
                <a:sym typeface="Roboto"/>
              </a:rPr>
              <a:t>Explicitar os motivos para a realização do trabalho. Deve-se descrever o problema detectado ou a oportunidade de inovação, ressaltando a relevância do projeto no contexto educacional da escola.</a:t>
            </a:r>
            <a:endParaRPr sz="1200">
              <a:latin typeface="Roboto"/>
              <a:ea typeface="Roboto"/>
              <a:cs typeface="Roboto"/>
              <a:sym typeface="Roboto"/>
            </a:endParaRPr>
          </a:p>
          <a:p>
            <a:pPr indent="0" lvl="0" marL="0" rtl="0" algn="just">
              <a:lnSpc>
                <a:spcPct val="115000"/>
              </a:lnSpc>
              <a:spcBef>
                <a:spcPts val="1100"/>
              </a:spcBef>
              <a:spcAft>
                <a:spcPts val="0"/>
              </a:spcAft>
              <a:buClr>
                <a:schemeClr val="dk1"/>
              </a:buClr>
              <a:buSzPts val="1100"/>
              <a:buFont typeface="Arial"/>
              <a:buNone/>
            </a:pPr>
            <a:r>
              <a:t/>
            </a:r>
            <a:endParaRPr sz="1200">
              <a:latin typeface="Roboto"/>
              <a:ea typeface="Roboto"/>
              <a:cs typeface="Roboto"/>
              <a:sym typeface="Roboto"/>
            </a:endParaRPr>
          </a:p>
          <a:p>
            <a:pPr indent="0" lvl="0" marL="0" rtl="0" algn="just">
              <a:lnSpc>
                <a:spcPct val="115000"/>
              </a:lnSpc>
              <a:spcBef>
                <a:spcPts val="1100"/>
              </a:spcBef>
              <a:spcAft>
                <a:spcPts val="0"/>
              </a:spcAft>
              <a:buClr>
                <a:schemeClr val="dk1"/>
              </a:buClr>
              <a:buSzPts val="1100"/>
              <a:buFont typeface="Arial"/>
              <a:buNone/>
            </a:pPr>
            <a:r>
              <a:t/>
            </a:r>
            <a:endParaRPr sz="1200">
              <a:latin typeface="Roboto"/>
              <a:ea typeface="Roboto"/>
              <a:cs typeface="Roboto"/>
              <a:sym typeface="Roboto"/>
            </a:endParaRPr>
          </a:p>
          <a:p>
            <a:pPr indent="0" lvl="0" marL="0" rtl="0" algn="just">
              <a:lnSpc>
                <a:spcPct val="115000"/>
              </a:lnSpc>
              <a:spcBef>
                <a:spcPts val="1100"/>
              </a:spcBef>
              <a:spcAft>
                <a:spcPts val="1100"/>
              </a:spcAft>
              <a:buNone/>
            </a:pPr>
            <a:r>
              <a:t/>
            </a:r>
            <a:endParaRPr sz="1200">
              <a:latin typeface="Roboto"/>
              <a:ea typeface="Roboto"/>
              <a:cs typeface="Roboto"/>
              <a:sym typeface="Roboto"/>
            </a:endParaRPr>
          </a:p>
        </p:txBody>
      </p:sp>
      <p:sp>
        <p:nvSpPr>
          <p:cNvPr id="78" name="Google Shape;78;p15"/>
          <p:cNvSpPr/>
          <p:nvPr/>
        </p:nvSpPr>
        <p:spPr>
          <a:xfrm>
            <a:off x="711200" y="1568425"/>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79" name="Google Shape;79;p15"/>
          <p:cNvSpPr txBox="1"/>
          <p:nvPr/>
        </p:nvSpPr>
        <p:spPr>
          <a:xfrm>
            <a:off x="965200" y="1652225"/>
            <a:ext cx="53466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Justificativa</a:t>
            </a:r>
            <a:endParaRPr sz="2600">
              <a:solidFill>
                <a:schemeClr val="lt1"/>
              </a:solidFill>
              <a:latin typeface="Roboto Black"/>
              <a:ea typeface="Roboto Black"/>
              <a:cs typeface="Roboto Black"/>
              <a:sym typeface="Roboto Black"/>
            </a:endParaRPr>
          </a:p>
        </p:txBody>
      </p:sp>
      <p:sp>
        <p:nvSpPr>
          <p:cNvPr id="80" name="Google Shape;80;p15"/>
          <p:cNvSpPr txBox="1"/>
          <p:nvPr/>
        </p:nvSpPr>
        <p:spPr>
          <a:xfrm>
            <a:off x="691475" y="4751775"/>
            <a:ext cx="6039600" cy="1205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Clr>
                <a:schemeClr val="dk1"/>
              </a:buClr>
              <a:buSzPts val="1100"/>
              <a:buFont typeface="Arial"/>
              <a:buNone/>
            </a:pPr>
            <a:r>
              <a:rPr lang="pt-BR" sz="1200">
                <a:latin typeface="Roboto"/>
                <a:ea typeface="Roboto"/>
                <a:cs typeface="Roboto"/>
                <a:sym typeface="Roboto"/>
              </a:rPr>
              <a:t>Registrar o que se pretende alcançar com o projeto. Liste as aprendizagens e os objetivos pedagógicos que se espera que os estudantes atinjam ao final do processo.</a:t>
            </a:r>
            <a:endParaRPr sz="1200">
              <a:latin typeface="Roboto"/>
              <a:ea typeface="Roboto"/>
              <a:cs typeface="Roboto"/>
              <a:sym typeface="Roboto"/>
            </a:endParaRPr>
          </a:p>
          <a:p>
            <a:pPr indent="0" lvl="0" marL="0" rtl="0" algn="just">
              <a:lnSpc>
                <a:spcPct val="100000"/>
              </a:lnSpc>
              <a:spcBef>
                <a:spcPts val="1100"/>
              </a:spcBef>
              <a:spcAft>
                <a:spcPts val="0"/>
              </a:spcAft>
              <a:buClr>
                <a:schemeClr val="dk1"/>
              </a:buClr>
              <a:buSzPts val="1100"/>
              <a:buFont typeface="Arial"/>
              <a:buNone/>
            </a:pPr>
            <a:r>
              <a:t/>
            </a:r>
            <a:endParaRPr sz="1200">
              <a:latin typeface="Roboto"/>
              <a:ea typeface="Roboto"/>
              <a:cs typeface="Roboto"/>
              <a:sym typeface="Roboto"/>
            </a:endParaRPr>
          </a:p>
          <a:p>
            <a:pPr indent="0" lvl="0" marL="0" rtl="0" algn="just">
              <a:lnSpc>
                <a:spcPct val="100000"/>
              </a:lnSpc>
              <a:spcBef>
                <a:spcPts val="1100"/>
              </a:spcBef>
              <a:spcAft>
                <a:spcPts val="1100"/>
              </a:spcAft>
              <a:buNone/>
            </a:pPr>
            <a:r>
              <a:t/>
            </a:r>
            <a:endParaRPr sz="1200">
              <a:latin typeface="Roboto"/>
              <a:ea typeface="Roboto"/>
              <a:cs typeface="Roboto"/>
              <a:sym typeface="Roboto"/>
            </a:endParaRPr>
          </a:p>
        </p:txBody>
      </p:sp>
      <p:sp>
        <p:nvSpPr>
          <p:cNvPr id="81" name="Google Shape;81;p15"/>
          <p:cNvSpPr/>
          <p:nvPr/>
        </p:nvSpPr>
        <p:spPr>
          <a:xfrm>
            <a:off x="711200" y="3767500"/>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82" name="Google Shape;82;p15"/>
          <p:cNvSpPr txBox="1"/>
          <p:nvPr/>
        </p:nvSpPr>
        <p:spPr>
          <a:xfrm>
            <a:off x="965200" y="3851300"/>
            <a:ext cx="53466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Objetivos</a:t>
            </a:r>
            <a:endParaRPr sz="2600">
              <a:solidFill>
                <a:schemeClr val="lt1"/>
              </a:solidFill>
              <a:latin typeface="Roboto Black"/>
              <a:ea typeface="Roboto Black"/>
              <a:cs typeface="Roboto Black"/>
              <a:sym typeface="Roboto Black"/>
            </a:endParaRPr>
          </a:p>
        </p:txBody>
      </p:sp>
      <p:sp>
        <p:nvSpPr>
          <p:cNvPr id="83" name="Google Shape;83;p15"/>
          <p:cNvSpPr txBox="1"/>
          <p:nvPr/>
        </p:nvSpPr>
        <p:spPr>
          <a:xfrm>
            <a:off x="691475" y="6817550"/>
            <a:ext cx="6039600" cy="2596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Clr>
                <a:schemeClr val="dk1"/>
              </a:buClr>
              <a:buSzPts val="1100"/>
              <a:buFont typeface="Arial"/>
              <a:buNone/>
            </a:pPr>
            <a:r>
              <a:rPr lang="pt-BR" sz="1200">
                <a:latin typeface="Roboto"/>
                <a:ea typeface="Roboto"/>
                <a:cs typeface="Roboto"/>
                <a:sym typeface="Roboto"/>
              </a:rPr>
              <a:t> Descrever o passo a passo da execução em etapas detalhadas.</a:t>
            </a:r>
            <a:endParaRPr sz="1200">
              <a:latin typeface="Roboto"/>
              <a:ea typeface="Roboto"/>
              <a:cs typeface="Roboto"/>
              <a:sym typeface="Roboto"/>
            </a:endParaRPr>
          </a:p>
          <a:p>
            <a:pPr indent="0" lvl="0" marL="0" rtl="0" algn="just">
              <a:lnSpc>
                <a:spcPct val="100000"/>
              </a:lnSpc>
              <a:spcBef>
                <a:spcPts val="1100"/>
              </a:spcBef>
              <a:spcAft>
                <a:spcPts val="0"/>
              </a:spcAft>
              <a:buNone/>
            </a:pPr>
            <a:r>
              <a:rPr lang="pt-BR" sz="1200">
                <a:latin typeface="Roboto"/>
                <a:ea typeface="Roboto"/>
                <a:cs typeface="Roboto"/>
                <a:sym typeface="Roboto"/>
              </a:rPr>
              <a:t>Itens Essenciais:</a:t>
            </a:r>
            <a:endParaRPr sz="1200">
              <a:latin typeface="Roboto"/>
              <a:ea typeface="Roboto"/>
              <a:cs typeface="Roboto"/>
              <a:sym typeface="Roboto"/>
            </a:endParaRPr>
          </a:p>
          <a:p>
            <a:pPr indent="-304800" lvl="0" marL="457200" rtl="0" algn="just">
              <a:lnSpc>
                <a:spcPct val="100000"/>
              </a:lnSpc>
              <a:spcBef>
                <a:spcPts val="1100"/>
              </a:spcBef>
              <a:spcAft>
                <a:spcPts val="0"/>
              </a:spcAft>
              <a:buSzPts val="1200"/>
              <a:buFont typeface="Roboto"/>
              <a:buChar char="●"/>
            </a:pPr>
            <a:r>
              <a:rPr lang="pt-BR" sz="1200">
                <a:latin typeface="Roboto"/>
                <a:ea typeface="Roboto"/>
                <a:cs typeface="Roboto"/>
                <a:sym typeface="Roboto"/>
              </a:rPr>
              <a:t>Cronograma: Datas ou períodos de cada etapa executada.</a:t>
            </a:r>
            <a:endParaRPr sz="1200">
              <a:latin typeface="Roboto"/>
              <a:ea typeface="Roboto"/>
              <a:cs typeface="Roboto"/>
              <a:sym typeface="Roboto"/>
            </a:endParaRPr>
          </a:p>
          <a:p>
            <a:pPr indent="-304800" lvl="0" marL="457200" rtl="0" algn="just">
              <a:lnSpc>
                <a:spcPct val="100000"/>
              </a:lnSpc>
              <a:spcBef>
                <a:spcPts val="0"/>
              </a:spcBef>
              <a:spcAft>
                <a:spcPts val="0"/>
              </a:spcAft>
              <a:buSzPts val="1200"/>
              <a:buFont typeface="Roboto"/>
              <a:buChar char="●"/>
            </a:pPr>
            <a:r>
              <a:rPr lang="pt-BR" sz="1200">
                <a:latin typeface="Roboto"/>
                <a:ea typeface="Roboto"/>
                <a:cs typeface="Roboto"/>
                <a:sym typeface="Roboto"/>
              </a:rPr>
              <a:t>Uso de Soluções SAE: Destacar como os materiais impressos, digitais e o AVA (Ambiente Virtual de Aprendizagem) foram integrados.</a:t>
            </a:r>
            <a:endParaRPr sz="1200">
              <a:latin typeface="Roboto"/>
              <a:ea typeface="Roboto"/>
              <a:cs typeface="Roboto"/>
              <a:sym typeface="Roboto"/>
            </a:endParaRPr>
          </a:p>
          <a:p>
            <a:pPr indent="-304800" lvl="0" marL="457200" rtl="0" algn="just">
              <a:lnSpc>
                <a:spcPct val="100000"/>
              </a:lnSpc>
              <a:spcBef>
                <a:spcPts val="0"/>
              </a:spcBef>
              <a:spcAft>
                <a:spcPts val="0"/>
              </a:spcAft>
              <a:buSzPts val="1200"/>
              <a:buFont typeface="Roboto"/>
              <a:buChar char="●"/>
            </a:pPr>
            <a:r>
              <a:rPr lang="pt-BR" sz="1200">
                <a:latin typeface="Roboto"/>
                <a:ea typeface="Roboto"/>
                <a:cs typeface="Roboto"/>
                <a:sym typeface="Roboto"/>
              </a:rPr>
              <a:t>Inclusão: Caso haja estudantes com deficiência, descrever as estratégias pedagógicas específicas usadas para garantir sua participação ativa e inclusão.</a:t>
            </a:r>
            <a:endParaRPr sz="1200">
              <a:latin typeface="Roboto"/>
              <a:ea typeface="Roboto"/>
              <a:cs typeface="Roboto"/>
              <a:sym typeface="Roboto"/>
            </a:endParaRPr>
          </a:p>
          <a:p>
            <a:pPr indent="0" lvl="0" marL="0" rtl="0" algn="just">
              <a:lnSpc>
                <a:spcPct val="100000"/>
              </a:lnSpc>
              <a:spcBef>
                <a:spcPts val="1100"/>
              </a:spcBef>
              <a:spcAft>
                <a:spcPts val="0"/>
              </a:spcAft>
              <a:buClr>
                <a:schemeClr val="dk1"/>
              </a:buClr>
              <a:buSzPts val="1100"/>
              <a:buFont typeface="Arial"/>
              <a:buNone/>
            </a:pPr>
            <a:r>
              <a:t/>
            </a:r>
            <a:endParaRPr sz="1200">
              <a:latin typeface="Roboto"/>
              <a:ea typeface="Roboto"/>
              <a:cs typeface="Roboto"/>
              <a:sym typeface="Roboto"/>
            </a:endParaRPr>
          </a:p>
          <a:p>
            <a:pPr indent="0" lvl="0" marL="0" rtl="0" algn="just">
              <a:lnSpc>
                <a:spcPct val="100000"/>
              </a:lnSpc>
              <a:spcBef>
                <a:spcPts val="1100"/>
              </a:spcBef>
              <a:spcAft>
                <a:spcPts val="1100"/>
              </a:spcAft>
              <a:buNone/>
            </a:pPr>
            <a:r>
              <a:t/>
            </a:r>
            <a:endParaRPr sz="1200">
              <a:latin typeface="Roboto"/>
              <a:ea typeface="Roboto"/>
              <a:cs typeface="Roboto"/>
              <a:sym typeface="Roboto"/>
            </a:endParaRPr>
          </a:p>
        </p:txBody>
      </p:sp>
      <p:sp>
        <p:nvSpPr>
          <p:cNvPr id="84" name="Google Shape;84;p15"/>
          <p:cNvSpPr/>
          <p:nvPr/>
        </p:nvSpPr>
        <p:spPr>
          <a:xfrm>
            <a:off x="711200" y="5833275"/>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85" name="Google Shape;85;p15"/>
          <p:cNvSpPr txBox="1"/>
          <p:nvPr/>
        </p:nvSpPr>
        <p:spPr>
          <a:xfrm>
            <a:off x="965200" y="5917075"/>
            <a:ext cx="53466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Desenvolvimento</a:t>
            </a:r>
            <a:endParaRPr sz="2600">
              <a:solidFill>
                <a:schemeClr val="lt1"/>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nvSpPr>
        <p:spPr>
          <a:xfrm>
            <a:off x="691475" y="2552700"/>
            <a:ext cx="6039600" cy="19008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pt-BR" sz="1200">
                <a:latin typeface="Roboto"/>
                <a:ea typeface="Roboto"/>
                <a:cs typeface="Roboto"/>
                <a:sym typeface="Roboto"/>
              </a:rPr>
              <a:t>Indicar se os resultados esperados foram atingidos (total ou parcialmente).</a:t>
            </a:r>
            <a:endParaRPr sz="1200">
              <a:latin typeface="Roboto"/>
              <a:ea typeface="Roboto"/>
              <a:cs typeface="Roboto"/>
              <a:sym typeface="Roboto"/>
            </a:endParaRPr>
          </a:p>
          <a:p>
            <a:pPr indent="-304800" lvl="0" marL="457200" rtl="0" algn="just">
              <a:lnSpc>
                <a:spcPct val="100000"/>
              </a:lnSpc>
              <a:spcBef>
                <a:spcPts val="1100"/>
              </a:spcBef>
              <a:spcAft>
                <a:spcPts val="0"/>
              </a:spcAft>
              <a:buSzPts val="1200"/>
              <a:buFont typeface="Roboto"/>
              <a:buChar char="●"/>
            </a:pPr>
            <a:r>
              <a:rPr lang="pt-BR" sz="1200">
                <a:latin typeface="Roboto"/>
                <a:ea typeface="Roboto"/>
                <a:cs typeface="Roboto"/>
                <a:sym typeface="Roboto"/>
              </a:rPr>
              <a:t>Reflexão: Incluir uma autoavaliação do professor/coordenador sobre seu desenvolvimento profissional.</a:t>
            </a:r>
            <a:endParaRPr sz="1200">
              <a:latin typeface="Roboto"/>
              <a:ea typeface="Roboto"/>
              <a:cs typeface="Roboto"/>
              <a:sym typeface="Roboto"/>
            </a:endParaRPr>
          </a:p>
          <a:p>
            <a:pPr indent="-304800" lvl="0" marL="457200" rtl="0" algn="just">
              <a:lnSpc>
                <a:spcPct val="100000"/>
              </a:lnSpc>
              <a:spcBef>
                <a:spcPts val="0"/>
              </a:spcBef>
              <a:spcAft>
                <a:spcPts val="0"/>
              </a:spcAft>
              <a:buSzPts val="1200"/>
              <a:buFont typeface="Roboto"/>
              <a:buChar char="●"/>
            </a:pPr>
            <a:r>
              <a:rPr lang="pt-BR" sz="1200">
                <a:latin typeface="Roboto"/>
                <a:ea typeface="Roboto"/>
                <a:cs typeface="Roboto"/>
                <a:sym typeface="Roboto"/>
              </a:rPr>
              <a:t>Instrumentos: Listar as ferramentas usadas para acompanhar e avaliar os alunos.</a:t>
            </a:r>
            <a:endParaRPr sz="1200">
              <a:latin typeface="Roboto"/>
              <a:ea typeface="Roboto"/>
              <a:cs typeface="Roboto"/>
              <a:sym typeface="Roboto"/>
            </a:endParaRPr>
          </a:p>
          <a:p>
            <a:pPr indent="0" lvl="0" marL="0" rtl="0" algn="just">
              <a:lnSpc>
                <a:spcPct val="100000"/>
              </a:lnSpc>
              <a:spcBef>
                <a:spcPts val="1100"/>
              </a:spcBef>
              <a:spcAft>
                <a:spcPts val="0"/>
              </a:spcAft>
              <a:buNone/>
            </a:pPr>
            <a:r>
              <a:t/>
            </a:r>
            <a:endParaRPr sz="1200">
              <a:latin typeface="Roboto"/>
              <a:ea typeface="Roboto"/>
              <a:cs typeface="Roboto"/>
              <a:sym typeface="Roboto"/>
            </a:endParaRPr>
          </a:p>
          <a:p>
            <a:pPr indent="0" lvl="0" marL="0" rtl="0" algn="just">
              <a:lnSpc>
                <a:spcPct val="100000"/>
              </a:lnSpc>
              <a:spcBef>
                <a:spcPts val="1100"/>
              </a:spcBef>
              <a:spcAft>
                <a:spcPts val="1100"/>
              </a:spcAft>
              <a:buNone/>
            </a:pPr>
            <a:r>
              <a:t/>
            </a:r>
            <a:endParaRPr sz="1200">
              <a:latin typeface="Roboto"/>
              <a:ea typeface="Roboto"/>
              <a:cs typeface="Roboto"/>
              <a:sym typeface="Roboto"/>
            </a:endParaRPr>
          </a:p>
        </p:txBody>
      </p:sp>
      <p:sp>
        <p:nvSpPr>
          <p:cNvPr id="91" name="Google Shape;91;p16"/>
          <p:cNvSpPr/>
          <p:nvPr/>
        </p:nvSpPr>
        <p:spPr>
          <a:xfrm>
            <a:off x="711200" y="1568425"/>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92" name="Google Shape;92;p16"/>
          <p:cNvSpPr txBox="1"/>
          <p:nvPr/>
        </p:nvSpPr>
        <p:spPr>
          <a:xfrm>
            <a:off x="965200" y="1652225"/>
            <a:ext cx="57660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Evidências e Impactos na Aprendizagem</a:t>
            </a:r>
            <a:endParaRPr sz="2600">
              <a:solidFill>
                <a:schemeClr val="lt1"/>
              </a:solidFill>
              <a:latin typeface="Roboto Black"/>
              <a:ea typeface="Roboto Black"/>
              <a:cs typeface="Roboto Black"/>
              <a:sym typeface="Roboto Black"/>
            </a:endParaRPr>
          </a:p>
        </p:txBody>
      </p:sp>
      <p:sp>
        <p:nvSpPr>
          <p:cNvPr id="93" name="Google Shape;93;p16"/>
          <p:cNvSpPr txBox="1"/>
          <p:nvPr/>
        </p:nvSpPr>
        <p:spPr>
          <a:xfrm>
            <a:off x="767938" y="5201675"/>
            <a:ext cx="6039600" cy="10209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pt-BR" sz="1200">
                <a:latin typeface="Roboto"/>
                <a:ea typeface="Roboto"/>
                <a:cs typeface="Roboto"/>
                <a:sym typeface="Roboto"/>
              </a:rPr>
              <a:t>Listar livros, artigos, sites ou documentos que fundamentaram o projeto.</a:t>
            </a:r>
            <a:endParaRPr sz="1200">
              <a:latin typeface="Roboto"/>
              <a:ea typeface="Roboto"/>
              <a:cs typeface="Roboto"/>
              <a:sym typeface="Roboto"/>
            </a:endParaRPr>
          </a:p>
          <a:p>
            <a:pPr indent="0" lvl="0" marL="0" rtl="0" algn="just">
              <a:lnSpc>
                <a:spcPct val="100000"/>
              </a:lnSpc>
              <a:spcBef>
                <a:spcPts val="1100"/>
              </a:spcBef>
              <a:spcAft>
                <a:spcPts val="0"/>
              </a:spcAft>
              <a:buNone/>
            </a:pPr>
            <a:r>
              <a:t/>
            </a:r>
            <a:endParaRPr sz="1200">
              <a:latin typeface="Roboto"/>
              <a:ea typeface="Roboto"/>
              <a:cs typeface="Roboto"/>
              <a:sym typeface="Roboto"/>
            </a:endParaRPr>
          </a:p>
          <a:p>
            <a:pPr indent="0" lvl="0" marL="0" rtl="0" algn="just">
              <a:lnSpc>
                <a:spcPct val="100000"/>
              </a:lnSpc>
              <a:spcBef>
                <a:spcPts val="1100"/>
              </a:spcBef>
              <a:spcAft>
                <a:spcPts val="1100"/>
              </a:spcAft>
              <a:buNone/>
            </a:pPr>
            <a:r>
              <a:t/>
            </a:r>
            <a:endParaRPr sz="1200">
              <a:latin typeface="Roboto"/>
              <a:ea typeface="Roboto"/>
              <a:cs typeface="Roboto"/>
              <a:sym typeface="Roboto"/>
            </a:endParaRPr>
          </a:p>
        </p:txBody>
      </p:sp>
      <p:sp>
        <p:nvSpPr>
          <p:cNvPr id="94" name="Google Shape;94;p16"/>
          <p:cNvSpPr/>
          <p:nvPr/>
        </p:nvSpPr>
        <p:spPr>
          <a:xfrm>
            <a:off x="787663" y="4217400"/>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95" name="Google Shape;95;p16"/>
          <p:cNvSpPr txBox="1"/>
          <p:nvPr/>
        </p:nvSpPr>
        <p:spPr>
          <a:xfrm>
            <a:off x="1041663" y="4301200"/>
            <a:ext cx="57660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Referências</a:t>
            </a:r>
            <a:endParaRPr sz="2600">
              <a:solidFill>
                <a:schemeClr val="lt1"/>
              </a:solidFill>
              <a:latin typeface="Roboto Black"/>
              <a:ea typeface="Roboto Black"/>
              <a:cs typeface="Roboto Black"/>
              <a:sym typeface="Roboto Black"/>
            </a:endParaRPr>
          </a:p>
        </p:txBody>
      </p:sp>
      <p:sp>
        <p:nvSpPr>
          <p:cNvPr id="96" name="Google Shape;96;p16"/>
          <p:cNvSpPr txBox="1"/>
          <p:nvPr/>
        </p:nvSpPr>
        <p:spPr>
          <a:xfrm>
            <a:off x="752338" y="6942850"/>
            <a:ext cx="6039600" cy="1205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pt-BR" sz="1200">
                <a:latin typeface="Roboto"/>
                <a:ea typeface="Roboto"/>
                <a:cs typeface="Roboto"/>
                <a:sym typeface="Roboto"/>
              </a:rPr>
              <a:t>Um resumo explicativo em vídeo contendo os objetivos, ações desenvolvidas e resultados principais.</a:t>
            </a:r>
            <a:endParaRPr sz="1200">
              <a:latin typeface="Roboto"/>
              <a:ea typeface="Roboto"/>
              <a:cs typeface="Roboto"/>
              <a:sym typeface="Roboto"/>
            </a:endParaRPr>
          </a:p>
          <a:p>
            <a:pPr indent="0" lvl="0" marL="0" rtl="0" algn="just">
              <a:lnSpc>
                <a:spcPct val="100000"/>
              </a:lnSpc>
              <a:spcBef>
                <a:spcPts val="1100"/>
              </a:spcBef>
              <a:spcAft>
                <a:spcPts val="0"/>
              </a:spcAft>
              <a:buNone/>
            </a:pPr>
            <a:r>
              <a:t/>
            </a:r>
            <a:endParaRPr sz="1200">
              <a:latin typeface="Roboto"/>
              <a:ea typeface="Roboto"/>
              <a:cs typeface="Roboto"/>
              <a:sym typeface="Roboto"/>
            </a:endParaRPr>
          </a:p>
          <a:p>
            <a:pPr indent="0" lvl="0" marL="0" rtl="0" algn="just">
              <a:lnSpc>
                <a:spcPct val="100000"/>
              </a:lnSpc>
              <a:spcBef>
                <a:spcPts val="1100"/>
              </a:spcBef>
              <a:spcAft>
                <a:spcPts val="1100"/>
              </a:spcAft>
              <a:buNone/>
            </a:pPr>
            <a:r>
              <a:t/>
            </a:r>
            <a:endParaRPr sz="1200">
              <a:latin typeface="Roboto"/>
              <a:ea typeface="Roboto"/>
              <a:cs typeface="Roboto"/>
              <a:sym typeface="Roboto"/>
            </a:endParaRPr>
          </a:p>
        </p:txBody>
      </p:sp>
      <p:sp>
        <p:nvSpPr>
          <p:cNvPr id="97" name="Google Shape;97;p16"/>
          <p:cNvSpPr/>
          <p:nvPr/>
        </p:nvSpPr>
        <p:spPr>
          <a:xfrm>
            <a:off x="772063" y="5958575"/>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98" name="Google Shape;98;p16"/>
          <p:cNvSpPr txBox="1"/>
          <p:nvPr/>
        </p:nvSpPr>
        <p:spPr>
          <a:xfrm>
            <a:off x="1026063" y="6042375"/>
            <a:ext cx="57660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Vídeo-relato (Link)</a:t>
            </a:r>
            <a:endParaRPr sz="26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nvSpPr>
        <p:spPr>
          <a:xfrm>
            <a:off x="691475" y="2552700"/>
            <a:ext cx="6039600" cy="17163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Clr>
                <a:schemeClr val="dk1"/>
              </a:buClr>
              <a:buSzPts val="1100"/>
              <a:buFont typeface="Arial"/>
              <a:buNone/>
            </a:pPr>
            <a:r>
              <a:rPr lang="pt-BR" sz="1200">
                <a:latin typeface="Roboto"/>
                <a:ea typeface="Roboto"/>
                <a:cs typeface="Roboto"/>
                <a:sym typeface="Roboto"/>
              </a:rPr>
              <a:t>Fotos e outros materiais que demonstrem as etapas do trabalho.</a:t>
            </a:r>
            <a:endParaRPr sz="1200">
              <a:latin typeface="Roboto"/>
              <a:ea typeface="Roboto"/>
              <a:cs typeface="Roboto"/>
              <a:sym typeface="Roboto"/>
            </a:endParaRPr>
          </a:p>
          <a:p>
            <a:pPr indent="0" lvl="0" marL="0" rtl="0" algn="just">
              <a:lnSpc>
                <a:spcPct val="100000"/>
              </a:lnSpc>
              <a:spcBef>
                <a:spcPts val="1100"/>
              </a:spcBef>
              <a:spcAft>
                <a:spcPts val="0"/>
              </a:spcAft>
              <a:buClr>
                <a:schemeClr val="dk1"/>
              </a:buClr>
              <a:buSzPts val="1100"/>
              <a:buFont typeface="Arial"/>
              <a:buNone/>
            </a:pPr>
            <a:r>
              <a:rPr b="1" lang="pt-BR" sz="1200">
                <a:latin typeface="Roboto"/>
                <a:ea typeface="Roboto"/>
                <a:cs typeface="Roboto"/>
                <a:sym typeface="Roboto"/>
              </a:rPr>
              <a:t>Importante: É obrigatório anexar a Autorização de Uso de Imagem das pessoas envolvidas; a falta deste documento desclassifica o projeto. Caso a escola já tenha um modelo padrão pode utilizar o mesmo. </a:t>
            </a:r>
            <a:endParaRPr b="1" sz="1200">
              <a:latin typeface="Roboto"/>
              <a:ea typeface="Roboto"/>
              <a:cs typeface="Roboto"/>
              <a:sym typeface="Roboto"/>
            </a:endParaRPr>
          </a:p>
          <a:p>
            <a:pPr indent="0" lvl="0" marL="0" rtl="0" algn="just">
              <a:lnSpc>
                <a:spcPct val="100000"/>
              </a:lnSpc>
              <a:spcBef>
                <a:spcPts val="1100"/>
              </a:spcBef>
              <a:spcAft>
                <a:spcPts val="0"/>
              </a:spcAft>
              <a:buClr>
                <a:schemeClr val="dk1"/>
              </a:buClr>
              <a:buSzPts val="1100"/>
              <a:buFont typeface="Arial"/>
              <a:buNone/>
            </a:pPr>
            <a:r>
              <a:t/>
            </a:r>
            <a:endParaRPr sz="1200">
              <a:latin typeface="Roboto"/>
              <a:ea typeface="Roboto"/>
              <a:cs typeface="Roboto"/>
              <a:sym typeface="Roboto"/>
            </a:endParaRPr>
          </a:p>
          <a:p>
            <a:pPr indent="0" lvl="0" marL="0" rtl="0" algn="just">
              <a:lnSpc>
                <a:spcPct val="100000"/>
              </a:lnSpc>
              <a:spcBef>
                <a:spcPts val="1100"/>
              </a:spcBef>
              <a:spcAft>
                <a:spcPts val="1100"/>
              </a:spcAft>
              <a:buNone/>
            </a:pPr>
            <a:r>
              <a:t/>
            </a:r>
            <a:endParaRPr sz="1200">
              <a:latin typeface="Roboto"/>
              <a:ea typeface="Roboto"/>
              <a:cs typeface="Roboto"/>
              <a:sym typeface="Roboto"/>
            </a:endParaRPr>
          </a:p>
        </p:txBody>
      </p:sp>
      <p:sp>
        <p:nvSpPr>
          <p:cNvPr id="104" name="Google Shape;104;p17"/>
          <p:cNvSpPr/>
          <p:nvPr/>
        </p:nvSpPr>
        <p:spPr>
          <a:xfrm>
            <a:off x="711200" y="1568425"/>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105" name="Google Shape;105;p17"/>
          <p:cNvSpPr txBox="1"/>
          <p:nvPr/>
        </p:nvSpPr>
        <p:spPr>
          <a:xfrm>
            <a:off x="965200" y="1652225"/>
            <a:ext cx="57660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Anexos (fotos e documentos)</a:t>
            </a:r>
            <a:endParaRPr sz="2600">
              <a:solidFill>
                <a:schemeClr val="lt1"/>
              </a:solidFill>
              <a:latin typeface="Roboto Black"/>
              <a:ea typeface="Roboto Black"/>
              <a:cs typeface="Roboto Black"/>
              <a:sym typeface="Roboto Black"/>
            </a:endParaRPr>
          </a:p>
        </p:txBody>
      </p:sp>
      <p:sp>
        <p:nvSpPr>
          <p:cNvPr id="106" name="Google Shape;106;p17"/>
          <p:cNvSpPr txBox="1"/>
          <p:nvPr/>
        </p:nvSpPr>
        <p:spPr>
          <a:xfrm>
            <a:off x="675888" y="5095775"/>
            <a:ext cx="6039600" cy="19446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pt-BR" sz="1200">
                <a:latin typeface="Roboto"/>
                <a:ea typeface="Roboto"/>
                <a:cs typeface="Roboto"/>
                <a:sym typeface="Roboto"/>
              </a:rPr>
              <a:t>Para que seu projeto tenha uma boa pontuação, certifique-se de que ele demonstre:</a:t>
            </a:r>
            <a:endParaRPr sz="1200">
              <a:latin typeface="Roboto"/>
              <a:ea typeface="Roboto"/>
              <a:cs typeface="Roboto"/>
              <a:sym typeface="Roboto"/>
            </a:endParaRPr>
          </a:p>
          <a:p>
            <a:pPr indent="-304800" lvl="0" marL="457200" rtl="0" algn="just">
              <a:lnSpc>
                <a:spcPct val="100000"/>
              </a:lnSpc>
              <a:spcBef>
                <a:spcPts val="1100"/>
              </a:spcBef>
              <a:spcAft>
                <a:spcPts val="0"/>
              </a:spcAft>
              <a:buSzPts val="1200"/>
              <a:buFont typeface="Roboto"/>
              <a:buChar char="●"/>
            </a:pPr>
            <a:r>
              <a:rPr b="1" lang="pt-BR" sz="1200">
                <a:latin typeface="Roboto"/>
                <a:ea typeface="Roboto"/>
                <a:cs typeface="Roboto"/>
                <a:sym typeface="Roboto"/>
              </a:rPr>
              <a:t>Integração: </a:t>
            </a:r>
            <a:r>
              <a:rPr lang="pt-BR" sz="1200">
                <a:latin typeface="Roboto"/>
                <a:ea typeface="Roboto"/>
                <a:cs typeface="Roboto"/>
                <a:sym typeface="Roboto"/>
              </a:rPr>
              <a:t>Como as soluções SAE Digital foram componentes essenciais e não apenas adicionais.</a:t>
            </a:r>
            <a:endParaRPr sz="1200">
              <a:latin typeface="Roboto"/>
              <a:ea typeface="Roboto"/>
              <a:cs typeface="Roboto"/>
              <a:sym typeface="Roboto"/>
            </a:endParaRPr>
          </a:p>
          <a:p>
            <a:pPr indent="-304800" lvl="0" marL="457200" rtl="0" algn="just">
              <a:lnSpc>
                <a:spcPct val="100000"/>
              </a:lnSpc>
              <a:spcBef>
                <a:spcPts val="0"/>
              </a:spcBef>
              <a:spcAft>
                <a:spcPts val="0"/>
              </a:spcAft>
              <a:buSzPts val="1200"/>
              <a:buFont typeface="Roboto"/>
              <a:buChar char="●"/>
            </a:pPr>
            <a:r>
              <a:rPr b="1" lang="pt-BR" sz="1200">
                <a:latin typeface="Roboto"/>
                <a:ea typeface="Roboto"/>
                <a:cs typeface="Roboto"/>
                <a:sym typeface="Roboto"/>
              </a:rPr>
              <a:t>Protagonismo:</a:t>
            </a:r>
            <a:r>
              <a:rPr lang="pt-BR" sz="1200">
                <a:latin typeface="Roboto"/>
                <a:ea typeface="Roboto"/>
                <a:cs typeface="Roboto"/>
                <a:sym typeface="Roboto"/>
              </a:rPr>
              <a:t> Evidencie como o estudante - ou o professor e estudantes, no caso de projetos de coordenação- foram o centro da ação educativa.</a:t>
            </a:r>
            <a:endParaRPr sz="1200">
              <a:latin typeface="Roboto"/>
              <a:ea typeface="Roboto"/>
              <a:cs typeface="Roboto"/>
              <a:sym typeface="Roboto"/>
            </a:endParaRPr>
          </a:p>
          <a:p>
            <a:pPr indent="-304800" lvl="0" marL="457200" rtl="0" algn="just">
              <a:lnSpc>
                <a:spcPct val="100000"/>
              </a:lnSpc>
              <a:spcBef>
                <a:spcPts val="0"/>
              </a:spcBef>
              <a:spcAft>
                <a:spcPts val="0"/>
              </a:spcAft>
              <a:buSzPts val="1200"/>
              <a:buFont typeface="Roboto"/>
              <a:buChar char="●"/>
            </a:pPr>
            <a:r>
              <a:rPr b="1" lang="pt-BR" sz="1200">
                <a:latin typeface="Roboto"/>
                <a:ea typeface="Roboto"/>
                <a:cs typeface="Roboto"/>
                <a:sym typeface="Roboto"/>
              </a:rPr>
              <a:t>Inovação:</a:t>
            </a:r>
            <a:r>
              <a:rPr lang="pt-BR" sz="1200">
                <a:latin typeface="Roboto"/>
                <a:ea typeface="Roboto"/>
                <a:cs typeface="Roboto"/>
                <a:sym typeface="Roboto"/>
              </a:rPr>
              <a:t> O uso de metodologias ativas e ferramentas digitais para transformar o contexto da sala de aula.</a:t>
            </a:r>
            <a:endParaRPr sz="1200">
              <a:latin typeface="Roboto"/>
              <a:ea typeface="Roboto"/>
              <a:cs typeface="Roboto"/>
              <a:sym typeface="Roboto"/>
            </a:endParaRPr>
          </a:p>
          <a:p>
            <a:pPr indent="0" lvl="0" marL="0" rtl="0" algn="just">
              <a:lnSpc>
                <a:spcPct val="100000"/>
              </a:lnSpc>
              <a:spcBef>
                <a:spcPts val="1100"/>
              </a:spcBef>
              <a:spcAft>
                <a:spcPts val="1100"/>
              </a:spcAft>
              <a:buNone/>
            </a:pPr>
            <a:r>
              <a:t/>
            </a:r>
            <a:endParaRPr sz="1200">
              <a:latin typeface="Roboto"/>
              <a:ea typeface="Roboto"/>
              <a:cs typeface="Roboto"/>
              <a:sym typeface="Roboto"/>
            </a:endParaRPr>
          </a:p>
        </p:txBody>
      </p:sp>
      <p:sp>
        <p:nvSpPr>
          <p:cNvPr id="107" name="Google Shape;107;p17"/>
          <p:cNvSpPr/>
          <p:nvPr/>
        </p:nvSpPr>
        <p:spPr>
          <a:xfrm>
            <a:off x="695613" y="4111500"/>
            <a:ext cx="5969100" cy="673200"/>
          </a:xfrm>
          <a:prstGeom prst="roundRect">
            <a:avLst>
              <a:gd fmla="val 41503"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0298D"/>
              </a:solidFill>
            </a:endParaRPr>
          </a:p>
        </p:txBody>
      </p:sp>
      <p:sp>
        <p:nvSpPr>
          <p:cNvPr id="108" name="Google Shape;108;p17"/>
          <p:cNvSpPr txBox="1"/>
          <p:nvPr/>
        </p:nvSpPr>
        <p:spPr>
          <a:xfrm>
            <a:off x="949613" y="4195300"/>
            <a:ext cx="57660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Critérios importantes para a sua escrita</a:t>
            </a:r>
            <a:endParaRPr sz="2600">
              <a:solidFill>
                <a:schemeClr val="lt1"/>
              </a:solidFill>
              <a:latin typeface="Roboto Black"/>
              <a:ea typeface="Roboto Black"/>
              <a:cs typeface="Roboto Black"/>
              <a:sym typeface="Robo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nvSpPr>
        <p:spPr>
          <a:xfrm>
            <a:off x="735749" y="1966100"/>
            <a:ext cx="5828100" cy="17085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1100"/>
              </a:spcAft>
              <a:buNone/>
            </a:pPr>
            <a:r>
              <a:rPr lang="pt-BR" sz="1100">
                <a:solidFill>
                  <a:srgbClr val="000000"/>
                </a:solidFill>
                <a:latin typeface="Roboto"/>
                <a:ea typeface="Roboto"/>
                <a:cs typeface="Roboto"/>
                <a:sym typeface="Roboto"/>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1100">
              <a:solidFill>
                <a:srgbClr val="000000"/>
              </a:solidFill>
              <a:latin typeface="Roboto"/>
              <a:ea typeface="Roboto"/>
              <a:cs typeface="Roboto"/>
              <a:sym typeface="Roboto"/>
            </a:endParaRPr>
          </a:p>
        </p:txBody>
      </p:sp>
      <p:sp>
        <p:nvSpPr>
          <p:cNvPr id="114" name="Google Shape;114;p18"/>
          <p:cNvSpPr/>
          <p:nvPr/>
        </p:nvSpPr>
        <p:spPr>
          <a:xfrm>
            <a:off x="2261825" y="3975788"/>
            <a:ext cx="2895600" cy="1422300"/>
          </a:xfrm>
          <a:prstGeom prst="roundRect">
            <a:avLst>
              <a:gd fmla="val 16667" name="adj"/>
            </a:avLst>
          </a:prstGeom>
          <a:solidFill>
            <a:srgbClr val="8029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8"/>
          <p:cNvSpPr txBox="1"/>
          <p:nvPr/>
        </p:nvSpPr>
        <p:spPr>
          <a:xfrm>
            <a:off x="2353990" y="4194038"/>
            <a:ext cx="507900" cy="5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4800">
                <a:solidFill>
                  <a:schemeClr val="lt1"/>
                </a:solidFill>
                <a:latin typeface="Roboto Black"/>
                <a:ea typeface="Roboto Black"/>
                <a:cs typeface="Roboto Black"/>
                <a:sym typeface="Roboto Black"/>
              </a:rPr>
              <a:t>"</a:t>
            </a:r>
            <a:endParaRPr sz="4800">
              <a:solidFill>
                <a:schemeClr val="lt1"/>
              </a:solidFill>
              <a:latin typeface="Roboto Black"/>
              <a:ea typeface="Roboto Black"/>
              <a:cs typeface="Roboto Black"/>
              <a:sym typeface="Roboto Black"/>
            </a:endParaRPr>
          </a:p>
        </p:txBody>
      </p:sp>
      <p:sp>
        <p:nvSpPr>
          <p:cNvPr id="116" name="Google Shape;116;p18"/>
          <p:cNvSpPr txBox="1"/>
          <p:nvPr/>
        </p:nvSpPr>
        <p:spPr>
          <a:xfrm>
            <a:off x="2672840" y="4229738"/>
            <a:ext cx="23115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50">
                <a:solidFill>
                  <a:schemeClr val="lt1"/>
                </a:solidFill>
                <a:latin typeface="Roboto Black"/>
                <a:ea typeface="Roboto Black"/>
                <a:cs typeface="Roboto Black"/>
                <a:sym typeface="Roboto Black"/>
              </a:rPr>
              <a:t>Página</a:t>
            </a:r>
            <a:r>
              <a:rPr lang="pt-BR" sz="2250">
                <a:solidFill>
                  <a:schemeClr val="lt1"/>
                </a:solidFill>
                <a:latin typeface="Roboto Black"/>
                <a:ea typeface="Roboto Black"/>
                <a:cs typeface="Roboto Black"/>
                <a:sym typeface="Roboto Black"/>
              </a:rPr>
              <a:t> de exemplo.</a:t>
            </a:r>
            <a:r>
              <a:rPr lang="pt-BR" sz="2250">
                <a:solidFill>
                  <a:schemeClr val="lt1"/>
                </a:solidFill>
                <a:latin typeface="Roboto Black"/>
                <a:ea typeface="Roboto Black"/>
                <a:cs typeface="Roboto Black"/>
                <a:sym typeface="Roboto Black"/>
              </a:rPr>
              <a:t>..</a:t>
            </a:r>
            <a:endParaRPr sz="2600">
              <a:solidFill>
                <a:schemeClr val="lt1"/>
              </a:solidFill>
              <a:latin typeface="Roboto Black"/>
              <a:ea typeface="Roboto Black"/>
              <a:cs typeface="Roboto Black"/>
              <a:sym typeface="Roboto Black"/>
            </a:endParaRPr>
          </a:p>
        </p:txBody>
      </p:sp>
      <p:sp>
        <p:nvSpPr>
          <p:cNvPr id="117" name="Google Shape;117;p18"/>
          <p:cNvSpPr txBox="1"/>
          <p:nvPr/>
        </p:nvSpPr>
        <p:spPr>
          <a:xfrm>
            <a:off x="4105362" y="4619220"/>
            <a:ext cx="1192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4800">
                <a:solidFill>
                  <a:schemeClr val="lt1"/>
                </a:solidFill>
                <a:latin typeface="Roboto Black"/>
                <a:ea typeface="Roboto Black"/>
                <a:cs typeface="Roboto Black"/>
                <a:sym typeface="Roboto Black"/>
              </a:rPr>
              <a:t>"</a:t>
            </a:r>
            <a:endParaRPr>
              <a:solidFill>
                <a:schemeClr val="lt1"/>
              </a:solidFill>
              <a:latin typeface="Roboto Black"/>
              <a:ea typeface="Roboto Black"/>
              <a:cs typeface="Roboto Black"/>
              <a:sym typeface="Roboto Black"/>
            </a:endParaRPr>
          </a:p>
        </p:txBody>
      </p:sp>
      <p:sp>
        <p:nvSpPr>
          <p:cNvPr id="118" name="Google Shape;118;p18"/>
          <p:cNvSpPr txBox="1"/>
          <p:nvPr/>
        </p:nvSpPr>
        <p:spPr>
          <a:xfrm>
            <a:off x="735762" y="5970925"/>
            <a:ext cx="5828100" cy="28092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pt-BR" sz="1100">
                <a:solidFill>
                  <a:srgbClr val="000000"/>
                </a:solidFill>
                <a:latin typeface="Roboto"/>
                <a:ea typeface="Roboto"/>
                <a:cs typeface="Roboto"/>
                <a:sym typeface="Roboto"/>
              </a:rPr>
              <a:t>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1100">
              <a:solidFill>
                <a:srgbClr val="000000"/>
              </a:solidFill>
              <a:latin typeface="Roboto"/>
              <a:ea typeface="Roboto"/>
              <a:cs typeface="Roboto"/>
              <a:sym typeface="Roboto"/>
            </a:endParaRPr>
          </a:p>
          <a:p>
            <a:pPr indent="0" lvl="0" marL="0" rtl="0" algn="just">
              <a:spcBef>
                <a:spcPts val="1100"/>
              </a:spcBef>
              <a:spcAft>
                <a:spcPts val="0"/>
              </a:spcAft>
              <a:buNone/>
            </a:pPr>
            <a:r>
              <a:rPr lang="pt-BR" sz="1100">
                <a:solidFill>
                  <a:schemeClr val="dk1"/>
                </a:solidFill>
                <a:latin typeface="Roboto"/>
                <a:ea typeface="Roboto"/>
                <a:cs typeface="Roboto"/>
                <a:sym typeface="Roboto"/>
              </a:rPr>
              <a:t>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1100">
              <a:latin typeface="Roboto"/>
              <a:ea typeface="Roboto"/>
              <a:cs typeface="Roboto"/>
              <a:sym typeface="Roboto"/>
            </a:endParaRPr>
          </a:p>
          <a:p>
            <a:pPr indent="0" lvl="0" marL="0" rtl="0" algn="just">
              <a:spcBef>
                <a:spcPts val="1100"/>
              </a:spcBef>
              <a:spcAft>
                <a:spcPts val="0"/>
              </a:spcAft>
              <a:buClr>
                <a:schemeClr val="dk1"/>
              </a:buClr>
              <a:buSzPts val="1100"/>
              <a:buFont typeface="Arial"/>
              <a:buNone/>
            </a:pPr>
            <a:r>
              <a:rPr lang="pt-BR" sz="1100">
                <a:solidFill>
                  <a:schemeClr val="dk1"/>
                </a:solidFill>
                <a:latin typeface="Roboto"/>
                <a:ea typeface="Roboto"/>
                <a:cs typeface="Roboto"/>
                <a:sym typeface="Roboto"/>
              </a:rPr>
              <a:t>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1100">
              <a:solidFill>
                <a:schemeClr val="dk1"/>
              </a:solidFill>
              <a:latin typeface="Roboto"/>
              <a:ea typeface="Roboto"/>
              <a:cs typeface="Roboto"/>
              <a:sym typeface="Roboto"/>
            </a:endParaRPr>
          </a:p>
          <a:p>
            <a:pPr indent="0" lvl="0" marL="0" rtl="0" algn="just">
              <a:lnSpc>
                <a:spcPct val="100000"/>
              </a:lnSpc>
              <a:spcBef>
                <a:spcPts val="1100"/>
              </a:spcBef>
              <a:spcAft>
                <a:spcPts val="1100"/>
              </a:spcAft>
              <a:buNone/>
            </a:pPr>
            <a:r>
              <a:t/>
            </a:r>
            <a:endParaRPr sz="11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